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57" r:id="rId6"/>
    <p:sldId id="266" r:id="rId7"/>
    <p:sldId id="258" r:id="rId8"/>
    <p:sldId id="268" r:id="rId9"/>
    <p:sldId id="271" r:id="rId10"/>
    <p:sldId id="260" r:id="rId11"/>
    <p:sldId id="267" r:id="rId12"/>
    <p:sldId id="261" r:id="rId13"/>
    <p:sldId id="262" r:id="rId14"/>
    <p:sldId id="265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April 19,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  <a:p>
            <a:r>
              <a:rPr lang="en-IN" sz="2400" dirty="0"/>
              <a:t>Review Presentation 1</a:t>
            </a:r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ROS 2 DDS communication framework</a:t>
            </a:r>
          </a:p>
          <a:p>
            <a:pPr lvl="1"/>
            <a:r>
              <a:rPr lang="en-IN" dirty="0"/>
              <a:t>Domain ID not robust to network traffic fluctuations</a:t>
            </a:r>
          </a:p>
          <a:p>
            <a:pPr lvl="1"/>
            <a:r>
              <a:rPr lang="en-IN" dirty="0"/>
              <a:t>Topics not discoverable over network</a:t>
            </a:r>
          </a:p>
          <a:p>
            <a:pPr lvl="1"/>
            <a:r>
              <a:rPr lang="en-IN" dirty="0"/>
              <a:t>Conflicting QoS profiles for sensors and actuators</a:t>
            </a:r>
          </a:p>
          <a:p>
            <a:r>
              <a:rPr lang="en-IN" dirty="0"/>
              <a:t>Unavailable ROS 2 packages and lack of resources</a:t>
            </a:r>
          </a:p>
          <a:p>
            <a:r>
              <a:rPr lang="en-IN" dirty="0"/>
              <a:t>Gazebo world and texture setup for ROS 2</a:t>
            </a:r>
          </a:p>
          <a:p>
            <a:r>
              <a:rPr lang="en-IN" dirty="0"/>
              <a:t>Gazebo residual errors and crashes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8C624-8727-1507-79BC-7C8353BE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92" y="2308589"/>
            <a:ext cx="5843220" cy="3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54A45E-4022-5A30-FA41-6BA6562D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3" y="3894667"/>
            <a:ext cx="8135708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Wall Following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4</a:t>
            </a:fld>
            <a:endParaRPr lang="en-US"/>
          </a:p>
        </p:txBody>
      </p:sp>
      <p:pic>
        <p:nvPicPr>
          <p:cNvPr id="9" name="Picture 8" descr="A picture containing text, computer, vector graphics, worktable&#10;&#10;Description automatically generated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12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Primary 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 development: Tanmay</a:t>
            </a:r>
          </a:p>
          <a:p>
            <a:r>
              <a:rPr lang="en-IN" dirty="0"/>
              <a:t>Simulation setup: Chinmay</a:t>
            </a:r>
          </a:p>
          <a:p>
            <a:r>
              <a:rPr lang="en-IN" dirty="0"/>
              <a:t>Simulation deployment: Chinmay</a:t>
            </a:r>
          </a:p>
          <a:p>
            <a:r>
              <a:rPr lang="en-IN" dirty="0"/>
              <a:t>Real-world deployment: Tanmay</a:t>
            </a:r>
          </a:p>
          <a:p>
            <a:r>
              <a:rPr lang="en-IN" dirty="0"/>
              <a:t>Git repository management: Chinmay</a:t>
            </a:r>
          </a:p>
          <a:p>
            <a:r>
              <a:rPr lang="en-IN" dirty="0"/>
              <a:t>Documentation: Tanmay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i="1" u="sng" dirty="0"/>
              <a:t>Note</a:t>
            </a:r>
            <a:r>
              <a:rPr lang="en-IN" b="1" i="1" dirty="0"/>
              <a:t>: </a:t>
            </a:r>
            <a:r>
              <a:rPr lang="en-IN" i="1" dirty="0"/>
              <a:t>Responsibility does not indicate contribution. Both members contributed equally to this project and have no conflict of interest to declare.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Framework: </a:t>
            </a:r>
            <a:r>
              <a:rPr lang="en-IN" dirty="0"/>
              <a:t>ROS 2</a:t>
            </a:r>
          </a:p>
          <a:p>
            <a:r>
              <a:rPr lang="en-IN" b="1" dirty="0"/>
              <a:t>Robot: </a:t>
            </a:r>
            <a:r>
              <a:rPr lang="en-IN" dirty="0"/>
              <a:t>TurtleBot3</a:t>
            </a:r>
          </a:p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ranging measurement [0]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Left [</a:t>
            </a:r>
            <a:r>
              <a:rPr lang="en-US" i="0" dirty="0">
                <a:solidFill>
                  <a:srgbClr val="00B050"/>
                </a:solidFill>
                <a:effectLst/>
              </a:rPr>
              <a:t>75:105</a:t>
            </a:r>
            <a:r>
              <a:rPr lang="en-IN" i="0" dirty="0">
                <a:solidFill>
                  <a:srgbClr val="00B050"/>
                </a:solidFill>
                <a:effectLst/>
              </a:rPr>
              <a:t>] </a:t>
            </a:r>
            <a:r>
              <a:rPr lang="en-IN" i="0" dirty="0">
                <a:effectLst/>
              </a:rPr>
              <a:t>and </a:t>
            </a:r>
            <a:r>
              <a:rPr lang="en-IN" i="0" dirty="0">
                <a:solidFill>
                  <a:srgbClr val="00B0F0"/>
                </a:solidFill>
                <a:effectLst/>
              </a:rPr>
              <a:t>right [</a:t>
            </a:r>
            <a:r>
              <a:rPr lang="en-US" i="0" dirty="0">
                <a:solidFill>
                  <a:srgbClr val="00B0F0"/>
                </a:solidFill>
                <a:effectLst/>
              </a:rPr>
              <a:t>255:285</a:t>
            </a:r>
            <a:r>
              <a:rPr lang="en-IN" i="0" dirty="0">
                <a:solidFill>
                  <a:srgbClr val="00B0F0"/>
                </a:solidFill>
                <a:effectLst/>
              </a:rPr>
              <a:t>] </a:t>
            </a:r>
            <a:r>
              <a:rPr lang="en-IN" i="0" dirty="0">
                <a:effectLst/>
              </a:rPr>
              <a:t>laser scan sectors</a:t>
            </a:r>
            <a:endParaRPr lang="en-IN" dirty="0"/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i="0" dirty="0">
                <a:effectLst/>
              </a:rPr>
              <a:t>Adaptive cruise control based on frontal range</a:t>
            </a:r>
          </a:p>
          <a:p>
            <a:pPr lvl="1"/>
            <a:r>
              <a:rPr lang="en-IN" dirty="0"/>
              <a:t>Cross-track error based on mean left and right ranges</a:t>
            </a:r>
          </a:p>
          <a:p>
            <a:pPr lvl="1"/>
            <a:r>
              <a:rPr lang="en-IN" dirty="0"/>
              <a:t>Safety mechanisms and bounds (inf range, on-spot turn, actuation limits)</a:t>
            </a:r>
          </a:p>
          <a:p>
            <a:r>
              <a:rPr lang="en-IN" b="1" dirty="0"/>
              <a:t>Codebase: </a:t>
            </a:r>
            <a:r>
              <a:rPr lang="en-IN" dirty="0">
                <a:hlinkClick r:id="rId2"/>
              </a:rPr>
              <a:t>GitHub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382627" y="1797105"/>
            <a:ext cx="3806685" cy="30492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0FCFFC-4841-9E9E-AEAA-4B68FF11F121}"/>
              </a:ext>
            </a:extLst>
          </p:cNvPr>
          <p:cNvCxnSpPr/>
          <p:nvPr/>
        </p:nvCxnSpPr>
        <p:spPr>
          <a:xfrm flipV="1">
            <a:off x="9232053" y="1252537"/>
            <a:ext cx="0" cy="2176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erge 14">
            <a:extLst>
              <a:ext uri="{FF2B5EF4-FFF2-40B4-BE49-F238E27FC236}">
                <a16:creationId xmlns:a16="http://schemas.microsoft.com/office/drawing/2014/main" id="{140F3218-1A3C-95CE-1A3D-31E9D971BD7A}"/>
              </a:ext>
            </a:extLst>
          </p:cNvPr>
          <p:cNvSpPr/>
          <p:nvPr/>
        </p:nvSpPr>
        <p:spPr>
          <a:xfrm rot="5400000">
            <a:off x="9272086" y="2276447"/>
            <a:ext cx="2225040" cy="2305106"/>
          </a:xfrm>
          <a:prstGeom prst="flowChartMerge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erge 15">
            <a:extLst>
              <a:ext uri="{FF2B5EF4-FFF2-40B4-BE49-F238E27FC236}">
                <a16:creationId xmlns:a16="http://schemas.microsoft.com/office/drawing/2014/main" id="{7F0E03EA-0A33-5AF8-FCFB-5F4DB4AF331D}"/>
              </a:ext>
            </a:extLst>
          </p:cNvPr>
          <p:cNvSpPr/>
          <p:nvPr/>
        </p:nvSpPr>
        <p:spPr>
          <a:xfrm rot="16200000">
            <a:off x="6976567" y="2276447"/>
            <a:ext cx="2225040" cy="2305106"/>
          </a:xfrm>
          <a:prstGeom prst="flowChartMerge">
            <a:avLst/>
          </a:prstGeom>
          <a:solidFill>
            <a:srgbClr val="92D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/>
              <p:nvPr/>
            </p:nvSpPr>
            <p:spPr>
              <a:xfrm>
                <a:off x="6507502" y="329050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502" y="3290500"/>
                <a:ext cx="411972" cy="276999"/>
              </a:xfrm>
              <a:prstGeom prst="rect">
                <a:avLst/>
              </a:prstGeom>
              <a:blipFill>
                <a:blip r:embed="rId4"/>
                <a:stretch>
                  <a:fillRect l="-11940" r="-119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/>
              <p:nvPr/>
            </p:nvSpPr>
            <p:spPr>
              <a:xfrm>
                <a:off x="11549983" y="328916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983" y="3289160"/>
                <a:ext cx="411972" cy="276999"/>
              </a:xfrm>
              <a:prstGeom prst="rect">
                <a:avLst/>
              </a:prstGeom>
              <a:blipFill>
                <a:blip r:embed="rId5"/>
                <a:stretch>
                  <a:fillRect l="-11940" r="-119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015E8-44DA-A928-6762-643AE984947D}"/>
                  </a:ext>
                </a:extLst>
              </p:cNvPr>
              <p:cNvSpPr txBox="1"/>
              <p:nvPr/>
            </p:nvSpPr>
            <p:spPr>
              <a:xfrm>
                <a:off x="9090187" y="954494"/>
                <a:ext cx="28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015E8-44DA-A928-6762-643AE9849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87" y="954494"/>
                <a:ext cx="283732" cy="276999"/>
              </a:xfrm>
              <a:prstGeom prst="rect">
                <a:avLst/>
              </a:prstGeom>
              <a:blipFill>
                <a:blip r:embed="rId6"/>
                <a:stretch>
                  <a:fillRect l="-14894" r="-1702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9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Assignment World</a:t>
            </a:r>
          </a:p>
        </p:txBody>
      </p:sp>
      <p:pic>
        <p:nvPicPr>
          <p:cNvPr id="11" name="wall_following_old">
            <a:hlinkClick r:id="" action="ppaction://media"/>
            <a:extLst>
              <a:ext uri="{FF2B5EF4-FFF2-40B4-BE49-F238E27FC236}">
                <a16:creationId xmlns:a16="http://schemas.microsoft.com/office/drawing/2014/main" id="{6DDCBC08-F08C-3E0F-41CF-A1B696C804B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2451643"/>
            <a:ext cx="5400675" cy="3038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Project World</a:t>
            </a:r>
          </a:p>
        </p:txBody>
      </p:sp>
      <p:pic>
        <p:nvPicPr>
          <p:cNvPr id="10" name="wall_following_sim">
            <a:hlinkClick r:id="" action="ppaction://media"/>
            <a:extLst>
              <a:ext uri="{FF2B5EF4-FFF2-40B4-BE49-F238E27FC236}">
                <a16:creationId xmlns:a16="http://schemas.microsoft.com/office/drawing/2014/main" id="{279AF351-CEBA-1141-531F-FF8890871A96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675" y="2451643"/>
            <a:ext cx="5402263" cy="30384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9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Robot</a:t>
            </a:r>
          </a:p>
        </p:txBody>
      </p:sp>
      <p:pic>
        <p:nvPicPr>
          <p:cNvPr id="9" name="wall_following_real_robot">
            <a:hlinkClick r:id="" action="ppaction://media"/>
            <a:extLst>
              <a:ext uri="{FF2B5EF4-FFF2-40B4-BE49-F238E27FC236}">
                <a16:creationId xmlns:a16="http://schemas.microsoft.com/office/drawing/2014/main" id="{5DF940CE-C6B1-56F7-7B12-F7C99C4214D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2451643"/>
            <a:ext cx="5400675" cy="3038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Remote PC</a:t>
            </a:r>
          </a:p>
        </p:txBody>
      </p:sp>
      <p:pic>
        <p:nvPicPr>
          <p:cNvPr id="10" name="wall_following_real_rviz">
            <a:hlinkClick r:id="" action="ppaction://media"/>
            <a:extLst>
              <a:ext uri="{FF2B5EF4-FFF2-40B4-BE49-F238E27FC236}">
                <a16:creationId xmlns:a16="http://schemas.microsoft.com/office/drawing/2014/main" id="{BE8703C2-465D-70BC-C9AB-CE697E24FD56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675" y="2451643"/>
            <a:ext cx="5402263" cy="30384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0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Progress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  <a:p>
            <a:r>
              <a:rPr lang="en-IN" dirty="0"/>
              <a:t>Calibration and optimization for final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3FDC94B-7B1C-2A51-3B6F-8DB1F701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180975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Props1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307200f-adf2-4dbb-94fd-dcc73869c24f"/>
    <ds:schemaRef ds:uri="681e0752-7327-43ef-af71-087853e23a2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334</Words>
  <Application>Microsoft Office PowerPoint</Application>
  <PresentationFormat>Widescreen</PresentationFormat>
  <Paragraphs>89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AuE-8230 Autonomy: Science and Systems</vt:lpstr>
      <vt:lpstr>Project Tasks</vt:lpstr>
      <vt:lpstr>Project Timeline</vt:lpstr>
      <vt:lpstr>Task 1</vt:lpstr>
      <vt:lpstr>Primary Responsibility Assignment</vt:lpstr>
      <vt:lpstr>Approach</vt:lpstr>
      <vt:lpstr>Simulation Results</vt:lpstr>
      <vt:lpstr>Real-World Results</vt:lpstr>
      <vt:lpstr>Progress and Next Steps</vt:lpstr>
      <vt:lpstr>Challenges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Chinmay Samak</cp:lastModifiedBy>
  <cp:revision>32</cp:revision>
  <dcterms:created xsi:type="dcterms:W3CDTF">2020-04-29T07:35:04Z</dcterms:created>
  <dcterms:modified xsi:type="dcterms:W3CDTF">2023-04-19T04:23:47Z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